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544" r:id="rId6"/>
    <p:sldId id="545" r:id="rId7"/>
    <p:sldId id="534" r:id="rId8"/>
    <p:sldId id="535" r:id="rId9"/>
    <p:sldId id="536" r:id="rId10"/>
    <p:sldId id="537" r:id="rId11"/>
    <p:sldId id="538" r:id="rId12"/>
    <p:sldId id="541" r:id="rId13"/>
    <p:sldId id="542" r:id="rId14"/>
    <p:sldId id="539" r:id="rId15"/>
    <p:sldId id="548" r:id="rId16"/>
    <p:sldId id="547" r:id="rId17"/>
    <p:sldId id="540" r:id="rId18"/>
    <p:sldId id="549" r:id="rId19"/>
    <p:sldId id="550" r:id="rId20"/>
  </p:sldIdLst>
  <p:sldSz cx="9144000" cy="5715000" type="screen16x1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96291" indent="82009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95228" indent="164018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92842" indent="247351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191779" indent="329360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904729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285674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666620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047566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D3B"/>
    <a:srgbClr val="E0E1E3"/>
    <a:srgbClr val="D2D2D2"/>
    <a:srgbClr val="E0E1E2"/>
    <a:srgbClr val="4EA842"/>
    <a:srgbClr val="FF6D22"/>
    <a:srgbClr val="3A788D"/>
    <a:srgbClr val="313132"/>
    <a:srgbClr val="4A99B2"/>
    <a:srgbClr val="6A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49" autoAdjust="0"/>
    <p:restoredTop sz="94589" autoAdjust="0"/>
  </p:normalViewPr>
  <p:slideViewPr>
    <p:cSldViewPr>
      <p:cViewPr varScale="1">
        <p:scale>
          <a:sx n="132" d="100"/>
          <a:sy n="132" d="100"/>
        </p:scale>
        <p:origin x="1596" y="-36"/>
      </p:cViewPr>
      <p:guideLst>
        <p:guide orient="horz" pos="2448"/>
        <p:guide pos="3168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68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5472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A21C6-6859-A44B-9D44-03834DF7EC03}" type="datetimeFigureOut">
              <a:rPr lang="en-US"/>
              <a:pPr>
                <a:defRPr/>
              </a:pPr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7D30F0-69D2-9C40-BAFD-D64771088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1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F9ECE5-D54D-EA4A-8511-329F6EF43F7C}" type="datetimeFigureOut">
              <a:rPr lang="en-US"/>
              <a:pPr>
                <a:defRPr/>
              </a:pPr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20725"/>
            <a:ext cx="57562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8" tIns="46889" rIns="93778" bIns="468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3778" tIns="46889" rIns="93778" bIns="468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94DBFD-AE54-BF4D-9496-E2FBE58A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68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96291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95228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892842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191779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491816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90178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88542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86905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F357-5E20-C3A6-DB67-DAB1DCD4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8C631-33CC-F149-4A74-8389FA777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9463" y="720725"/>
            <a:ext cx="575627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F7698-8B37-A737-5FD0-163C4CD9D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82DC2-C04C-D508-38A5-A895E598D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137F-DE34-0B62-A08C-D926E9607B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4BFE-C075-5382-EACF-EC058B747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EFCAE-E4CF-A35F-83DE-5847799CD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9463" y="720725"/>
            <a:ext cx="575627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F869E-CEFA-BAA5-1A4A-10CF63B9F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B76D8-CC4F-BD6E-425C-B15768B09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37ED-9705-6E5E-1B93-AE1C7DA330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6A80E-1706-2431-A7D5-E83FA9959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464F6-4511-67F8-8330-28C4A4A9E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9463" y="720725"/>
            <a:ext cx="575627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8CB8D-C4C1-6D8B-43CB-F194C737B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EC483-5604-E364-F0BD-C93EE9234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EE8-4D9E-CF84-59C2-5709A94847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1DEB09C-0BD3-CF64-2653-A2FB2036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7500" y="529590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9E47-F824-2D45-AAE6-70466FB2AD1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EC5E9-D628-F781-A5A9-BF9B96F750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0"/>
            <a:ext cx="5791200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297613" indent="0" algn="l">
              <a:buNone/>
              <a:defRPr b="1"/>
            </a:lvl2pPr>
            <a:lvl3pPr marL="597873" indent="0" algn="l">
              <a:buNone/>
              <a:defRPr b="1"/>
            </a:lvl3pPr>
            <a:lvl4pPr marL="895487" indent="0" algn="l">
              <a:buNone/>
              <a:defRPr b="1"/>
            </a:lvl4pPr>
            <a:lvl5pPr marL="1194425" indent="0" algn="l">
              <a:buNone/>
              <a:defRPr b="1"/>
            </a:lvl5pPr>
          </a:lstStyle>
          <a:p>
            <a:pPr lvl="0"/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01399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616323"/>
            <a:ext cx="8728364" cy="4314265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>
              <a:buClr>
                <a:srgbClr val="4EA842"/>
              </a:buClr>
              <a:buFont typeface="Arial"/>
              <a:buChar char="•"/>
              <a:defRPr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algn="l">
              <a:defRPr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algn="l">
              <a:buClr>
                <a:srgbClr val="4EA842"/>
              </a:buClr>
              <a:defRPr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algn="l">
              <a:defRPr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algn="l">
              <a:buClr>
                <a:srgbClr val="4EA842"/>
              </a:buClr>
              <a:defRPr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318B95D-7D19-808A-DA6A-9D67B05A2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7500" y="5295900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959E47-F824-2D45-AAE6-70466FB2AD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EAE8A9-D7EA-F168-8F7D-50A001498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0"/>
            <a:ext cx="5791200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297613" indent="0" algn="l">
              <a:buNone/>
              <a:defRPr b="1"/>
            </a:lvl2pPr>
            <a:lvl3pPr marL="597873" indent="0" algn="l">
              <a:buNone/>
              <a:defRPr b="1"/>
            </a:lvl3pPr>
            <a:lvl4pPr marL="895487" indent="0" algn="l">
              <a:buNone/>
              <a:defRPr b="1"/>
            </a:lvl4pPr>
            <a:lvl5pPr marL="1194425" indent="0" algn="l">
              <a:buNone/>
              <a:defRPr b="1"/>
            </a:lvl5pPr>
          </a:lstStyle>
          <a:p>
            <a:pPr lvl="0"/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764454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4EA8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89" tIns="38094" rIns="76189" bIns="38094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61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-166880"/>
            <a:ext cx="1489366" cy="8145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2975B-FB7E-E005-572D-C6BDBCC82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5295900"/>
            <a:ext cx="571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9E47-F824-2D45-AAE6-70466FB2AD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4C4A4-9644-A443-F9A5-A9D38A007A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00600" y="5219700"/>
            <a:ext cx="3276600" cy="701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/>
          <a:ea typeface="+mj-ea"/>
          <a:cs typeface="+mj-cs"/>
          <a:sym typeface="Gotham-Medium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5pPr>
      <a:lvl6pPr marL="298433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6pPr>
      <a:lvl7pPr marL="596865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7pPr>
      <a:lvl8pPr marL="895298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8pPr>
      <a:lvl9pPr marL="1193732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9pPr>
    </p:titleStyle>
    <p:bodyStyle>
      <a:lvl1pPr marL="223541" indent="-223541" algn="r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313032"/>
          </a:solidFill>
          <a:latin typeface="Arial"/>
          <a:ea typeface="+mn-ea"/>
          <a:cs typeface="+mn-cs"/>
          <a:sym typeface="Gotham-Book" charset="0"/>
        </a:defRPr>
      </a:lvl1pPr>
      <a:lvl2pPr marL="484118" indent="-186505" algn="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313032"/>
          </a:solidFill>
          <a:latin typeface="Arial"/>
          <a:ea typeface="+mn-ea"/>
          <a:cs typeface="+mn-cs"/>
          <a:sym typeface="Gotham-Book" charset="0"/>
        </a:defRPr>
      </a:lvl2pPr>
      <a:lvl3pPr marL="746018" indent="-148145" algn="r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3pPr>
      <a:lvl4pPr marL="1043632" indent="-148145" algn="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4pPr>
      <a:lvl5pPr marL="1342570" indent="-148145" algn="r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5pPr>
      <a:lvl6pPr marL="298433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6pPr>
      <a:lvl7pPr marL="596865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7pPr>
      <a:lvl8pPr marL="895298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8pPr>
      <a:lvl9pPr marL="1193732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9pPr>
    </p:bodyStyle>
    <p:otherStyle>
      <a:defPPr>
        <a:defRPr lang="en-US"/>
      </a:defPPr>
      <a:lvl1pPr marL="0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433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6865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298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32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2164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0598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9030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7464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lynes@wodenworks.com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wodenwork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kevinledversis/" TargetMode="External"/><Relationship Id="rId5" Type="http://schemas.openxmlformats.org/officeDocument/2006/relationships/hyperlink" Target="mailto:kledversis@newcastlesys.com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://www.newcastlesys.com/" TargetMode="External"/><Relationship Id="rId9" Type="http://schemas.openxmlformats.org/officeDocument/2006/relationships/hyperlink" Target="https://www.linkedin.com/in/edwardtlyn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FD31F-066F-3B6C-5CB3-01F8C7981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FF639DE-6EFE-850E-AFD5-FE5F14B39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761" y="1333500"/>
            <a:ext cx="6272961" cy="2265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63481" tIns="31740" rIns="63481" bIns="31740"/>
          <a:lstStyle/>
          <a:p>
            <a:pPr algn="ctr" eaLnBrk="1" hangingPunct="1"/>
            <a:endParaRPr lang="en-US" sz="2900" dirty="0"/>
          </a:p>
        </p:txBody>
      </p:sp>
      <p:sp>
        <p:nvSpPr>
          <p:cNvPr id="17409" name="TextBox 1">
            <a:extLst>
              <a:ext uri="{FF2B5EF4-FFF2-40B4-BE49-F238E27FC236}">
                <a16:creationId xmlns:a16="http://schemas.microsoft.com/office/drawing/2014/main" id="{E573DA5E-0639-2935-2B3A-3E892C671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04" y="489091"/>
            <a:ext cx="153830" cy="5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71" tIns="38087" rIns="76171" bIns="38087">
            <a:spAutoFit/>
          </a:bodyPr>
          <a:lstStyle>
            <a:lvl1pPr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09E3AD90-B88F-AF6D-1C90-CAA1847B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64494"/>
            <a:ext cx="7031182" cy="22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89" tIns="38094" rIns="76189" bIns="38094">
            <a:spAutoFit/>
          </a:bodyPr>
          <a:lstStyle>
            <a:lvl1pPr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2800" b="1" spc="-25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Beyond Robots:</a:t>
            </a:r>
            <a:br>
              <a:rPr lang="en-US" sz="2800" b="1" spc="-25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2800" b="1" spc="-25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800" b="1" spc="-25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How Resellers Can Tap Into the </a:t>
            </a:r>
          </a:p>
          <a:p>
            <a:r>
              <a:rPr lang="en-US" sz="2800" b="1" spc="-25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Growing Automation Boom!</a:t>
            </a:r>
            <a:br>
              <a:rPr lang="en-US" sz="2800" b="1" spc="-25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B7C0D-5515-0BF1-533E-2C584DFC982F}"/>
              </a:ext>
            </a:extLst>
          </p:cNvPr>
          <p:cNvSpPr txBox="1"/>
          <p:nvPr/>
        </p:nvSpPr>
        <p:spPr>
          <a:xfrm>
            <a:off x="228600" y="3882642"/>
            <a:ext cx="467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96969"/>
                </a:solidFill>
                <a:latin typeface="Arial"/>
                <a:cs typeface="Arial"/>
              </a:rPr>
              <a:t>Speakers:</a:t>
            </a:r>
          </a:p>
          <a:p>
            <a:r>
              <a:rPr lang="en-US" sz="1800" b="1" dirty="0">
                <a:solidFill>
                  <a:srgbClr val="696969"/>
                </a:solidFill>
                <a:latin typeface="Arial"/>
                <a:cs typeface="Arial"/>
              </a:rPr>
              <a:t>Kevin Ledversis, VP of Sales, Newcastle</a:t>
            </a:r>
          </a:p>
          <a:p>
            <a:r>
              <a:rPr lang="en-US" sz="1800" b="1" dirty="0">
                <a:solidFill>
                  <a:srgbClr val="696969"/>
                </a:solidFill>
                <a:latin typeface="Arial"/>
                <a:cs typeface="Arial"/>
              </a:rPr>
              <a:t>Ed Lynes, Managing Partner, </a:t>
            </a:r>
            <a:r>
              <a:rPr lang="en-US" sz="1800" b="1" dirty="0" err="1">
                <a:solidFill>
                  <a:srgbClr val="696969"/>
                </a:solidFill>
                <a:latin typeface="Arial"/>
                <a:cs typeface="Arial"/>
              </a:rPr>
              <a:t>Woden</a:t>
            </a:r>
            <a:endParaRPr lang="en-US" sz="1800" b="1" dirty="0">
              <a:solidFill>
                <a:srgbClr val="696969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45144-000C-AE17-C72C-B9C33AA2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47" y="1417015"/>
            <a:ext cx="2161591" cy="21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1976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1AB70B-8ACA-13D1-E81E-3787CD8C8F55}"/>
              </a:ext>
            </a:extLst>
          </p:cNvPr>
          <p:cNvSpPr/>
          <p:nvPr/>
        </p:nvSpPr>
        <p:spPr bwMode="auto">
          <a:xfrm>
            <a:off x="4724400" y="5112367"/>
            <a:ext cx="3380232" cy="86933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06B49F-869A-F546-4868-CDC4B89A4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6442E-6ACE-2D68-F403-39322EEEA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63" y="114300"/>
            <a:ext cx="5791200" cy="495300"/>
          </a:xfrm>
        </p:spPr>
        <p:txBody>
          <a:bodyPr/>
          <a:lstStyle/>
          <a:p>
            <a:r>
              <a:rPr lang="en-US" dirty="0"/>
              <a:t>Making money where?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A25286C-68D6-A767-B33F-F56FADE8F87B}"/>
              </a:ext>
            </a:extLst>
          </p:cNvPr>
          <p:cNvSpPr/>
          <p:nvPr/>
        </p:nvSpPr>
        <p:spPr bwMode="auto">
          <a:xfrm>
            <a:off x="6019800" y="3632826"/>
            <a:ext cx="3048000" cy="1510674"/>
          </a:xfrm>
          <a:prstGeom prst="roundRect">
            <a:avLst>
              <a:gd name="adj" fmla="val 10009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097FF3-88A2-2EAE-6A1D-90FBD026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609" y="952500"/>
            <a:ext cx="2459182" cy="33617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MANUFACTURING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203A49-CABE-C86C-A868-7216304B3F0C}"/>
              </a:ext>
            </a:extLst>
          </p:cNvPr>
          <p:cNvGrpSpPr/>
          <p:nvPr/>
        </p:nvGrpSpPr>
        <p:grpSpPr>
          <a:xfrm>
            <a:off x="6129528" y="3712014"/>
            <a:ext cx="2938272" cy="1353372"/>
            <a:chOff x="6233160" y="3766615"/>
            <a:chExt cx="2938272" cy="13533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5B7DD7-5D00-99EC-94FF-4A6E5DAEE688}"/>
                </a:ext>
              </a:extLst>
            </p:cNvPr>
            <p:cNvSpPr txBox="1"/>
            <p:nvPr/>
          </p:nvSpPr>
          <p:spPr>
            <a:xfrm>
              <a:off x="6233160" y="4104324"/>
              <a:ext cx="1871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8  Carts: 	$32K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4  Printers: 	$  4K</a:t>
              </a:r>
              <a:endParaRPr lang="en-US" sz="1500" dirty="0">
                <a:solidFill>
                  <a:schemeClr val="tx1"/>
                </a:solidFill>
                <a:latin typeface="+mn-lt"/>
              </a:endParaRP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6  Scanners: 	$  4K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2  Tablets: 	$  2K</a:t>
              </a:r>
              <a:endParaRPr lang="en-US" sz="1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5A1148-463C-868A-70BF-C839CB646D7F}"/>
                </a:ext>
              </a:extLst>
            </p:cNvPr>
            <p:cNvSpPr txBox="1"/>
            <p:nvPr/>
          </p:nvSpPr>
          <p:spPr>
            <a:xfrm>
              <a:off x="6233160" y="3766615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Equipment                Profit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28855F-F735-12AE-F7BC-145FAEC82D3A}"/>
                </a:ext>
              </a:extLst>
            </p:cNvPr>
            <p:cNvSpPr txBox="1"/>
            <p:nvPr/>
          </p:nvSpPr>
          <p:spPr>
            <a:xfrm>
              <a:off x="8104632" y="4104324"/>
              <a:ext cx="106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$4,800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$800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$800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 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$400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 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865C85-924A-5879-3C3B-45AD00F17CE8}"/>
                </a:ext>
              </a:extLst>
            </p:cNvPr>
            <p:cNvCxnSpPr/>
            <p:nvPr/>
          </p:nvCxnSpPr>
          <p:spPr bwMode="auto">
            <a:xfrm flipH="1">
              <a:off x="6309360" y="4104324"/>
              <a:ext cx="274320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9" name="Picture 18" descr="A diagram of a warehouse&#10;&#10;AI-generated content may be incorrect.">
            <a:extLst>
              <a:ext uri="{FF2B5EF4-FFF2-40B4-BE49-F238E27FC236}">
                <a16:creationId xmlns:a16="http://schemas.microsoft.com/office/drawing/2014/main" id="{0359D4A8-94E7-FA48-C2F0-BDAD62CE53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6100"/>
            <a:ext cx="6667500" cy="5054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82B459-79FA-78BC-739F-0472AB6E4741}"/>
              </a:ext>
            </a:extLst>
          </p:cNvPr>
          <p:cNvSpPr txBox="1"/>
          <p:nvPr/>
        </p:nvSpPr>
        <p:spPr>
          <a:xfrm>
            <a:off x="6373368" y="136396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Potential Profit per Site              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$6,800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A70615-B488-EFAA-354D-BA720CE7FD1A}"/>
              </a:ext>
            </a:extLst>
          </p:cNvPr>
          <p:cNvCxnSpPr/>
          <p:nvPr/>
        </p:nvCxnSpPr>
        <p:spPr bwMode="auto">
          <a:xfrm flipH="1">
            <a:off x="6297168" y="1363963"/>
            <a:ext cx="27432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07119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D4430E-1A66-1F0D-FAE9-AD7E230B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BE940-DA00-A739-14BE-6F9CB4559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 To Buy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97DCC-F2F4-F0FE-6300-DA2CCF5E6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86" y="800100"/>
            <a:ext cx="7998627" cy="431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DED97-33CA-ABCB-DBD5-00611C49DEBB}"/>
              </a:ext>
            </a:extLst>
          </p:cNvPr>
          <p:cNvSpPr txBox="1"/>
          <p:nvPr/>
        </p:nvSpPr>
        <p:spPr>
          <a:xfrm>
            <a:off x="8077200" y="4974581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Zebra</a:t>
            </a:r>
          </a:p>
        </p:txBody>
      </p:sp>
    </p:spTree>
    <p:extLst>
      <p:ext uri="{BB962C8B-B14F-4D97-AF65-F5344CB8AC3E}">
        <p14:creationId xmlns:p14="http://schemas.microsoft.com/office/powerpoint/2010/main" val="21968536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DE1DF-363D-A965-76B8-97D71740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warehouse&#10;&#10;AI-generated content may be incorrect.">
            <a:extLst>
              <a:ext uri="{FF2B5EF4-FFF2-40B4-BE49-F238E27FC236}">
                <a16:creationId xmlns:a16="http://schemas.microsoft.com/office/drawing/2014/main" id="{14DD2135-CD9B-263B-7EB8-F85DAD9425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0557" r="2102"/>
          <a:stretch/>
        </p:blipFill>
        <p:spPr>
          <a:xfrm>
            <a:off x="71320" y="723904"/>
            <a:ext cx="6481880" cy="48752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42CAC5-5B68-F2B7-F6DC-A3649B49B22F}"/>
              </a:ext>
            </a:extLst>
          </p:cNvPr>
          <p:cNvSpPr/>
          <p:nvPr/>
        </p:nvSpPr>
        <p:spPr bwMode="auto">
          <a:xfrm>
            <a:off x="4724400" y="5112367"/>
            <a:ext cx="3380232" cy="86933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C8DCD-1579-01C5-A1FC-C38E16813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C468A-8777-F31D-575D-66F8DFC8F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63" y="114300"/>
            <a:ext cx="5791200" cy="495300"/>
          </a:xfrm>
        </p:spPr>
        <p:txBody>
          <a:bodyPr/>
          <a:lstStyle/>
          <a:p>
            <a:r>
              <a:rPr lang="en-US" dirty="0"/>
              <a:t>Making money where?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0ACB67B-21FA-F3BE-7256-ABF7EEB0C8E0}"/>
              </a:ext>
            </a:extLst>
          </p:cNvPr>
          <p:cNvSpPr/>
          <p:nvPr/>
        </p:nvSpPr>
        <p:spPr bwMode="auto">
          <a:xfrm>
            <a:off x="6019800" y="3632826"/>
            <a:ext cx="3048000" cy="1510674"/>
          </a:xfrm>
          <a:prstGeom prst="roundRect">
            <a:avLst>
              <a:gd name="adj" fmla="val 10009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4C6AA7-4827-2092-AEEB-F9DC7C28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37" y="943978"/>
            <a:ext cx="2459182" cy="33617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WAREHOUSE/DC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EEC92-F5B9-6EA0-AE45-13A643AF8D4D}"/>
              </a:ext>
            </a:extLst>
          </p:cNvPr>
          <p:cNvGrpSpPr/>
          <p:nvPr/>
        </p:nvGrpSpPr>
        <p:grpSpPr>
          <a:xfrm>
            <a:off x="6129528" y="3712014"/>
            <a:ext cx="2938272" cy="1353372"/>
            <a:chOff x="6233160" y="3766615"/>
            <a:chExt cx="2938272" cy="13533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54D950-27F3-323F-43E6-710B08EA594C}"/>
                </a:ext>
              </a:extLst>
            </p:cNvPr>
            <p:cNvSpPr txBox="1"/>
            <p:nvPr/>
          </p:nvSpPr>
          <p:spPr>
            <a:xfrm>
              <a:off x="6233160" y="4104324"/>
              <a:ext cx="187147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14</a:t>
              </a: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  Carts: 	$56K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10</a:t>
              </a: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  Printers: 	$10K</a:t>
              </a:r>
              <a:endParaRPr lang="en-US" sz="1500" dirty="0">
                <a:solidFill>
                  <a:schemeClr val="tx1"/>
                </a:solidFill>
                <a:latin typeface="+mn-lt"/>
              </a:endParaRP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0" i="0" u="none" strike="noStrike" dirty="0">
                  <a:solidFill>
                    <a:schemeClr val="tx1"/>
                  </a:solidFill>
                  <a:effectLst/>
                  <a:latin typeface="+mn-lt"/>
                </a:rPr>
                <a:t>  4  Tablets: 	$  4K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0CA10B-7AC0-BDAA-902A-14DE58B30FEB}"/>
                </a:ext>
              </a:extLst>
            </p:cNvPr>
            <p:cNvSpPr txBox="1"/>
            <p:nvPr/>
          </p:nvSpPr>
          <p:spPr>
            <a:xfrm>
              <a:off x="6233160" y="3766615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Equipment                Profit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636ECA-86F8-3F7D-C986-6D0A5368AF61}"/>
                </a:ext>
              </a:extLst>
            </p:cNvPr>
            <p:cNvSpPr txBox="1"/>
            <p:nvPr/>
          </p:nvSpPr>
          <p:spPr>
            <a:xfrm>
              <a:off x="8104632" y="4104324"/>
              <a:ext cx="106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$8,400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$1,500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</a:t>
              </a:r>
            </a:p>
            <a:p>
              <a:pPr>
                <a:tabLst>
                  <a:tab pos="1143000" algn="l"/>
                  <a:tab pos="1828800" algn="l"/>
                </a:tabLst>
              </a:pPr>
              <a:r>
                <a:rPr lang="en-US" sz="1500" b="1" dirty="0">
                  <a:solidFill>
                    <a:schemeClr val="tx1"/>
                  </a:solidFill>
                  <a:latin typeface="+mn-lt"/>
                </a:rPr>
                <a:t>$4,800 </a:t>
              </a:r>
              <a:r>
                <a:rPr lang="en-US" sz="1500" dirty="0">
                  <a:solidFill>
                    <a:schemeClr val="tx1"/>
                  </a:solidFill>
                  <a:latin typeface="+mn-lt"/>
                </a:rPr>
                <a:t>+/- 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E5036D-CCD4-788F-C518-B2611D7772DF}"/>
                </a:ext>
              </a:extLst>
            </p:cNvPr>
            <p:cNvCxnSpPr/>
            <p:nvPr/>
          </p:nvCxnSpPr>
          <p:spPr bwMode="auto">
            <a:xfrm flipH="1">
              <a:off x="6309360" y="4104324"/>
              <a:ext cx="2743200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CDD42F5-3547-6356-A759-0419B1482066}"/>
              </a:ext>
            </a:extLst>
          </p:cNvPr>
          <p:cNvSpPr txBox="1"/>
          <p:nvPr/>
        </p:nvSpPr>
        <p:spPr>
          <a:xfrm>
            <a:off x="6373368" y="136396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Potential Profit per Site              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$14,700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1C5DC8-AA06-CDA9-15DE-1D27834FDB35}"/>
              </a:ext>
            </a:extLst>
          </p:cNvPr>
          <p:cNvCxnSpPr/>
          <p:nvPr/>
        </p:nvCxnSpPr>
        <p:spPr bwMode="auto">
          <a:xfrm flipH="1">
            <a:off x="6297168" y="1363963"/>
            <a:ext cx="27432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49555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ADA92-AA95-1664-D4E2-5E180FD6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4291010"/>
            <a:ext cx="1752600" cy="395290"/>
          </a:xfrm>
        </p:spPr>
        <p:txBody>
          <a:bodyPr anchor="ctr"/>
          <a:lstStyle/>
          <a:p>
            <a:pPr marL="0" marR="0" algn="ctr">
              <a:buNone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Happier employees </a:t>
            </a:r>
            <a:r>
              <a:rPr lang="en-US" sz="1000" b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greater r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etention!</a:t>
            </a:r>
            <a:endParaRPr lang="en-US" sz="1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AC519-CFBD-8C97-868C-EC6320B64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0181F-3BA0-29CC-50B1-413DCCA98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495300"/>
          </a:xfrm>
        </p:spPr>
        <p:txBody>
          <a:bodyPr/>
          <a:lstStyle/>
          <a:p>
            <a:r>
              <a:rPr lang="en-US" dirty="0"/>
              <a:t>Benefits to the customer</a:t>
            </a:r>
          </a:p>
        </p:txBody>
      </p:sp>
      <p:pic>
        <p:nvPicPr>
          <p:cNvPr id="6" name="Picture 5" descr="A warehouse with many boxes and trucks&#10;&#10;AI-generated content may be incorrect.">
            <a:extLst>
              <a:ext uri="{FF2B5EF4-FFF2-40B4-BE49-F238E27FC236}">
                <a16:creationId xmlns:a16="http://schemas.microsoft.com/office/drawing/2014/main" id="{E687A2D3-6463-0700-127D-7142117CB2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8" t="58269" r="32924" b="23445"/>
          <a:stretch/>
        </p:blipFill>
        <p:spPr>
          <a:xfrm>
            <a:off x="7353935" y="1137845"/>
            <a:ext cx="1543115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A warehouse with many boxes and trucks&#10;&#10;AI-generated content may be incorrect.">
            <a:extLst>
              <a:ext uri="{FF2B5EF4-FFF2-40B4-BE49-F238E27FC236}">
                <a16:creationId xmlns:a16="http://schemas.microsoft.com/office/drawing/2014/main" id="{2E043D55-2194-F2C7-0899-5E7B5DF5E3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t="56967" r="59017" b="20528"/>
          <a:stretch/>
        </p:blipFill>
        <p:spPr>
          <a:xfrm>
            <a:off x="394945" y="1137845"/>
            <a:ext cx="1543050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A warehouse with many boxes and trucks&#10;&#10;AI-generated content may be incorrect.">
            <a:extLst>
              <a:ext uri="{FF2B5EF4-FFF2-40B4-BE49-F238E27FC236}">
                <a16:creationId xmlns:a16="http://schemas.microsoft.com/office/drawing/2014/main" id="{C0206E45-DCA4-9CFA-BF49-4A2E57374F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7" t="20606" r="16396" b="56888"/>
          <a:stretch/>
        </p:blipFill>
        <p:spPr>
          <a:xfrm>
            <a:off x="2125559" y="1137845"/>
            <a:ext cx="1543050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 descr="A warehouse with many boxes and trucks&#10;&#10;AI-generated content may be incorrect.">
            <a:extLst>
              <a:ext uri="{FF2B5EF4-FFF2-40B4-BE49-F238E27FC236}">
                <a16:creationId xmlns:a16="http://schemas.microsoft.com/office/drawing/2014/main" id="{1171DD97-70F1-EDC4-CAFA-9D4E8D13B1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46564" r="76471" b="32337"/>
          <a:stretch/>
        </p:blipFill>
        <p:spPr>
          <a:xfrm>
            <a:off x="3856173" y="1137845"/>
            <a:ext cx="1554480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 descr="A isometric view of a warehouse&#10;&#10;AI-generated content may be incorrect.">
            <a:extLst>
              <a:ext uri="{FF2B5EF4-FFF2-40B4-BE49-F238E27FC236}">
                <a16:creationId xmlns:a16="http://schemas.microsoft.com/office/drawing/2014/main" id="{8F76E8A9-66A1-FE8B-536F-1DB96EED85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30343" r="36000" b="59161"/>
          <a:stretch/>
        </p:blipFill>
        <p:spPr>
          <a:xfrm>
            <a:off x="5598217" y="1137845"/>
            <a:ext cx="1568153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4BC28EF-B910-4BDA-60A8-9E41DACEE055}"/>
              </a:ext>
            </a:extLst>
          </p:cNvPr>
          <p:cNvSpPr txBox="1">
            <a:spLocks/>
          </p:cNvSpPr>
          <p:nvPr/>
        </p:nvSpPr>
        <p:spPr>
          <a:xfrm>
            <a:off x="284018" y="2557791"/>
            <a:ext cx="1773382" cy="9485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>
              <a:buFont typeface="Arial"/>
              <a:buNone/>
            </a:pPr>
            <a:r>
              <a:rPr lang="en-US" sz="1200" b="1" kern="1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Productivity Increased: UPH 15-50%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Metrics: Dock to Stock Time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Accuracy: Eliminate mis-labeled products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6268008-45EB-379A-925F-2A679B0E1B7A}"/>
              </a:ext>
            </a:extLst>
          </p:cNvPr>
          <p:cNvSpPr txBox="1">
            <a:spLocks/>
          </p:cNvSpPr>
          <p:nvPr/>
        </p:nvSpPr>
        <p:spPr>
          <a:xfrm>
            <a:off x="2067655" y="2557791"/>
            <a:ext cx="1818545" cy="874482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>
              <a:buFont typeface="Arial"/>
              <a:buNone/>
            </a:pPr>
            <a:r>
              <a:rPr lang="en-US" sz="1200" b="1" kern="1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SHIPPING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Productivity Increased: UPH 15-50%  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Metrics: Order Cycle Times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Accuracy: Eliminate mis-labeled shipments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3DA9FF8-C3F2-3A6B-7F90-73338E15DF59}"/>
              </a:ext>
            </a:extLst>
          </p:cNvPr>
          <p:cNvSpPr txBox="1">
            <a:spLocks/>
          </p:cNvSpPr>
          <p:nvPr/>
        </p:nvSpPr>
        <p:spPr>
          <a:xfrm>
            <a:off x="3794338" y="2557791"/>
            <a:ext cx="1463462" cy="7620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>
              <a:buFont typeface="Arial"/>
              <a:buNone/>
            </a:pPr>
            <a:r>
              <a:rPr lang="en-US" sz="1200" b="1" kern="1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Productivity Increased: 30% from Engagement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B6E5920-53E1-9F53-3453-CE5C26706142}"/>
              </a:ext>
            </a:extLst>
          </p:cNvPr>
          <p:cNvSpPr txBox="1">
            <a:spLocks/>
          </p:cNvSpPr>
          <p:nvPr/>
        </p:nvSpPr>
        <p:spPr>
          <a:xfrm>
            <a:off x="5541513" y="2557791"/>
            <a:ext cx="1164087" cy="497755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>
              <a:buFont typeface="Arial"/>
              <a:buNone/>
            </a:pPr>
            <a:r>
              <a:rPr lang="en-US" sz="1200" b="1" kern="1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QA/QC</a:t>
            </a:r>
          </a:p>
          <a:p>
            <a:pPr marL="0">
              <a:buFont typeface="Arial"/>
              <a:buNone/>
            </a:pPr>
            <a:r>
              <a:rPr lang="en-US" sz="8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Information Accuracy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3AAF005-0A99-90C5-A587-398E8EEB5393}"/>
              </a:ext>
            </a:extLst>
          </p:cNvPr>
          <p:cNvSpPr txBox="1">
            <a:spLocks/>
          </p:cNvSpPr>
          <p:nvPr/>
        </p:nvSpPr>
        <p:spPr>
          <a:xfrm>
            <a:off x="7294418" y="2557791"/>
            <a:ext cx="1773382" cy="549739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>
              <a:buFont typeface="Arial"/>
              <a:buNone/>
            </a:pPr>
            <a:r>
              <a:rPr lang="en-US" sz="1200" b="1" kern="1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CYCLE COUNTERS</a:t>
            </a:r>
          </a:p>
          <a:p>
            <a:pPr marL="0">
              <a:buFont typeface="Arial"/>
              <a:buNone/>
            </a:pPr>
            <a:r>
              <a:rPr lang="en-US" sz="75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Accuracy: Maintain world-class inventory accuracy 99%</a:t>
            </a:r>
          </a:p>
        </p:txBody>
      </p:sp>
      <p:pic>
        <p:nvPicPr>
          <p:cNvPr id="20" name="Picture 19" descr="A black and white pictogram of a person with his arms up&#10;&#10;AI-generated content may be incorrect.">
            <a:extLst>
              <a:ext uri="{FF2B5EF4-FFF2-40B4-BE49-F238E27FC236}">
                <a16:creationId xmlns:a16="http://schemas.microsoft.com/office/drawing/2014/main" id="{72DB2E93-33DF-F89F-644D-4F91907313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58" y="3656459"/>
            <a:ext cx="611084" cy="611084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E6B0585-8E3A-6734-4A69-BA76291BB958}"/>
              </a:ext>
            </a:extLst>
          </p:cNvPr>
          <p:cNvSpPr/>
          <p:nvPr/>
        </p:nvSpPr>
        <p:spPr bwMode="auto">
          <a:xfrm>
            <a:off x="2057400" y="3506291"/>
            <a:ext cx="1752600" cy="1332409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27FF24-92D9-7CEF-4ABA-4DED87B41824}"/>
              </a:ext>
            </a:extLst>
          </p:cNvPr>
          <p:cNvGrpSpPr/>
          <p:nvPr/>
        </p:nvGrpSpPr>
        <p:grpSpPr>
          <a:xfrm>
            <a:off x="5130546" y="3506291"/>
            <a:ext cx="1974273" cy="1332409"/>
            <a:chOff x="5130546" y="3506291"/>
            <a:chExt cx="1974273" cy="1332409"/>
          </a:xfrm>
        </p:grpSpPr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370327B1-8684-B92F-EF6A-701B0759EEC8}"/>
                </a:ext>
              </a:extLst>
            </p:cNvPr>
            <p:cNvSpPr txBox="1">
              <a:spLocks/>
            </p:cNvSpPr>
            <p:nvPr/>
          </p:nvSpPr>
          <p:spPr>
            <a:xfrm>
              <a:off x="5130546" y="4291010"/>
              <a:ext cx="1974273" cy="395290"/>
            </a:xfrm>
            <a:prstGeom prst="rect">
              <a:avLst/>
            </a:prstGeom>
          </p:spPr>
          <p:txBody>
            <a:bodyPr lIns="76189" tIns="38094" rIns="76189" bIns="38094"/>
            <a:lstStyle>
              <a:lvl1pPr marL="223541" indent="-223541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EA842"/>
                </a:buClr>
                <a:buFont typeface="Arial"/>
                <a:buChar char="•"/>
                <a:defRPr sz="2000" baseline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+mn-cs"/>
                  <a:sym typeface="Gotham-Book" charset="0"/>
                </a:defRPr>
              </a:lvl1pPr>
              <a:lvl2pPr marL="484118" indent="-186505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+mn-cs"/>
                  <a:sym typeface="Gotham-Book" charset="0"/>
                </a:defRPr>
              </a:lvl2pPr>
              <a:lvl3pPr marL="746018" indent="-148145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EA842"/>
                </a:buClr>
                <a:buChar char="•"/>
                <a:defRPr sz="2000" baseline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+mn-cs"/>
                  <a:sym typeface="Gotham-Book" charset="0"/>
                </a:defRPr>
              </a:lvl3pPr>
              <a:lvl4pPr marL="1043632" indent="-148145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+mn-cs"/>
                  <a:sym typeface="Gotham-Book" charset="0"/>
                </a:defRPr>
              </a:lvl4pPr>
              <a:lvl5pPr marL="1342570" indent="-148145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EA842"/>
                </a:buClr>
                <a:buChar char="»"/>
                <a:defRPr sz="2000" baseline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+mn-cs"/>
                  <a:sym typeface="Gotham-Book" charset="0"/>
                </a:defRPr>
              </a:lvl5pPr>
              <a:lvl6pPr marL="298433" algn="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otham-Book" charset="0"/>
                </a:defRPr>
              </a:lvl6pPr>
              <a:lvl7pPr marL="596865" algn="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otham-Book" charset="0"/>
                </a:defRPr>
              </a:lvl7pPr>
              <a:lvl8pPr marL="895298" algn="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otham-Book" charset="0"/>
                </a:defRPr>
              </a:lvl8pPr>
              <a:lvl9pPr marL="1193732" algn="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otham-Book" charset="0"/>
                </a:defRPr>
              </a:lvl9pPr>
            </a:lstStyle>
            <a:p>
              <a:pPr marL="0" algn="ctr">
                <a:buFont typeface="Arial"/>
                <a:buNone/>
              </a:pPr>
              <a:r>
                <a:rPr lang="en-US" sz="1000" b="1" kern="100" dirty="0"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ROI for everything in 6-8 months including devices! </a:t>
              </a:r>
              <a:endParaRPr lang="en-US" sz="10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kern="0" dirty="0"/>
            </a:p>
          </p:txBody>
        </p:sp>
        <p:pic>
          <p:nvPicPr>
            <p:cNvPr id="22" name="Picture 21" descr="A black and white icon with arrows and dollar sign&#10;&#10;AI-generated content may be incorrect.">
              <a:extLst>
                <a:ext uri="{FF2B5EF4-FFF2-40B4-BE49-F238E27FC236}">
                  <a16:creationId xmlns:a16="http://schemas.microsoft.com/office/drawing/2014/main" id="{902F70B0-C885-7DD9-1D4B-95CA12BF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4" t="18756" r="16666" b="18173"/>
            <a:stretch/>
          </p:blipFill>
          <p:spPr>
            <a:xfrm>
              <a:off x="5789576" y="3656459"/>
              <a:ext cx="622351" cy="612648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2918EDC-22AB-3E37-E9A4-5F359DDA2F26}"/>
                </a:ext>
              </a:extLst>
            </p:cNvPr>
            <p:cNvSpPr/>
            <p:nvPr/>
          </p:nvSpPr>
          <p:spPr bwMode="auto">
            <a:xfrm>
              <a:off x="5241382" y="3506291"/>
              <a:ext cx="1752600" cy="1332409"/>
            </a:xfrm>
            <a:prstGeom prst="roundRect">
              <a:avLst>
                <a:gd name="adj" fmla="val 9369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DC9ED52-464A-DDB3-627E-91BFE3E18174}"/>
              </a:ext>
            </a:extLst>
          </p:cNvPr>
          <p:cNvSpPr/>
          <p:nvPr/>
        </p:nvSpPr>
        <p:spPr bwMode="auto">
          <a:xfrm>
            <a:off x="3619103" y="3656460"/>
            <a:ext cx="1881368" cy="394169"/>
          </a:xfrm>
          <a:prstGeom prst="roundRect">
            <a:avLst>
              <a:gd name="adj" fmla="val 9369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3885105-82EE-C4B2-A740-8439279C9BA5}"/>
              </a:ext>
            </a:extLst>
          </p:cNvPr>
          <p:cNvSpPr txBox="1">
            <a:spLocks/>
          </p:cNvSpPr>
          <p:nvPr/>
        </p:nvSpPr>
        <p:spPr>
          <a:xfrm>
            <a:off x="3584864" y="3682575"/>
            <a:ext cx="1974273" cy="362026"/>
          </a:xfrm>
          <a:prstGeom prst="rect">
            <a:avLst/>
          </a:prstGeom>
        </p:spPr>
        <p:txBody>
          <a:bodyPr lIns="76189" tIns="38094" rIns="76189" bIns="38094" anchor="ctr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>
              <a:buFont typeface="Arial"/>
              <a:buNone/>
            </a:pPr>
            <a:r>
              <a:rPr lang="en-US" sz="800" b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b="1" kern="1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OVERARCHING VALUE</a:t>
            </a:r>
          </a:p>
        </p:txBody>
      </p:sp>
    </p:spTree>
    <p:extLst>
      <p:ext uri="{BB962C8B-B14F-4D97-AF65-F5344CB8AC3E}">
        <p14:creationId xmlns:p14="http://schemas.microsoft.com/office/powerpoint/2010/main" val="1774116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2C937-5156-E69C-0AFE-C39357F2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2EAF2A0-52E7-74BD-B7AA-0211296FE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3840"/>
            <a:ext cx="6272961" cy="3581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63481" tIns="31740" rIns="63481" bIns="31740"/>
          <a:lstStyle/>
          <a:p>
            <a:pPr algn="ctr" eaLnBrk="1" hangingPunct="1"/>
            <a:endParaRPr lang="en-US" sz="2900" dirty="0"/>
          </a:p>
        </p:txBody>
      </p:sp>
      <p:sp>
        <p:nvSpPr>
          <p:cNvPr id="17409" name="TextBox 1">
            <a:extLst>
              <a:ext uri="{FF2B5EF4-FFF2-40B4-BE49-F238E27FC236}">
                <a16:creationId xmlns:a16="http://schemas.microsoft.com/office/drawing/2014/main" id="{51E21F31-4851-E404-0D18-EA450521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04" y="489091"/>
            <a:ext cx="153830" cy="5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71" tIns="38087" rIns="76171" bIns="38087">
            <a:spAutoFit/>
          </a:bodyPr>
          <a:lstStyle>
            <a:lvl1pPr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43125605-919E-19BC-B8D1-0631E3806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58239"/>
            <a:ext cx="5791200" cy="281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89" tIns="38094" rIns="76189" bIns="38094">
            <a:spAutoFit/>
          </a:bodyPr>
          <a:lstStyle>
            <a:lvl1pPr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342900" indent="-342900">
              <a:buAutoNum type="arabicParenR"/>
            </a:pPr>
            <a:r>
              <a:rPr lang="en-US" sz="2000" b="1" spc="-25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It’s important to guide your customers through this transition to automation</a:t>
            </a:r>
          </a:p>
          <a:p>
            <a:pPr marL="342900" indent="-342900">
              <a:buAutoNum type="arabicParenR"/>
            </a:pPr>
            <a:endParaRPr lang="en-US" sz="2000" b="1" spc="-25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000" b="1" spc="-25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Your customers want “things” that deliver tangible outputs TODAY</a:t>
            </a:r>
          </a:p>
          <a:p>
            <a:pPr marL="342900" indent="-342900">
              <a:buAutoNum type="arabicParenR"/>
            </a:pPr>
            <a:endParaRPr lang="en-US" sz="2000" b="1" spc="-25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000" b="1" spc="-25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Focus on the lowest hanging fruit – optimizing their people</a:t>
            </a:r>
          </a:p>
          <a:p>
            <a:pPr marL="342900" indent="-342900">
              <a:buAutoNum type="arabicParenR"/>
            </a:pPr>
            <a:endParaRPr lang="en-US" sz="1800" b="1" spc="-25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526BCE6-489E-E788-91F9-5980B7FDA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495300"/>
          </a:xfrm>
        </p:spPr>
        <p:txBody>
          <a:bodyPr/>
          <a:lstStyle/>
          <a:p>
            <a:r>
              <a:rPr lang="en-US" dirty="0"/>
              <a:t>3 Takeaways: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271A6-0915-EB8F-F2CA-0D09F3F6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790700"/>
            <a:ext cx="1832495" cy="18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2214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1432F-B05A-6C0E-BE3C-520D3E78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>
            <a:extLst>
              <a:ext uri="{FF2B5EF4-FFF2-40B4-BE49-F238E27FC236}">
                <a16:creationId xmlns:a16="http://schemas.microsoft.com/office/drawing/2014/main" id="{734EFA9B-D1B9-BC53-3EF5-5B86DDEC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04" y="489091"/>
            <a:ext cx="153830" cy="5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71" tIns="38087" rIns="76171" bIns="38087">
            <a:spAutoFit/>
          </a:bodyPr>
          <a:lstStyle>
            <a:lvl1pPr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6446E-C1AD-CCDB-A2F1-BD24D5C2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76300"/>
            <a:ext cx="2209800" cy="427954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410220F-FE40-3767-A6E7-9A0B182D1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0"/>
            <a:ext cx="5791200" cy="495300"/>
          </a:xfrm>
        </p:spPr>
        <p:txBody>
          <a:bodyPr/>
          <a:lstStyle/>
          <a:p>
            <a:r>
              <a:rPr lang="en-US" dirty="0"/>
              <a:t>Contact Anytime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B298C-9518-9427-E78F-50A7A2E74043}"/>
              </a:ext>
            </a:extLst>
          </p:cNvPr>
          <p:cNvSpPr txBox="1"/>
          <p:nvPr/>
        </p:nvSpPr>
        <p:spPr>
          <a:xfrm>
            <a:off x="2667000" y="11811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Kevin Ledversis, VP of Sales, </a:t>
            </a:r>
            <a:r>
              <a:rPr lang="en-US" sz="2000" b="1" dirty="0">
                <a:latin typeface="+mj-lt"/>
                <a:hlinkClick r:id="rId4"/>
              </a:rPr>
              <a:t>Newcastle</a:t>
            </a:r>
            <a:endParaRPr lang="en-US" sz="20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P: 978-882-1017</a:t>
            </a:r>
          </a:p>
          <a:p>
            <a:r>
              <a:rPr lang="en-US" sz="1600" b="1" dirty="0">
                <a:latin typeface="+mj-lt"/>
              </a:rPr>
              <a:t>E: </a:t>
            </a:r>
            <a:r>
              <a:rPr lang="en-US" sz="1600" b="1" dirty="0">
                <a:latin typeface="+mj-lt"/>
                <a:hlinkClick r:id="rId5"/>
              </a:rPr>
              <a:t>kledversis@newcastlesys.com</a:t>
            </a:r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LinkedIn: </a:t>
            </a:r>
            <a:r>
              <a:rPr lang="en-US" sz="1600" b="1" dirty="0">
                <a:latin typeface="+mj-lt"/>
                <a:hlinkClick r:id="rId6"/>
              </a:rPr>
              <a:t>https://www.linkedin.com/in/kevinledversis/</a:t>
            </a:r>
            <a:endParaRPr lang="en-US" sz="16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78736-8FA2-51F3-45CE-0FA05705AF5B}"/>
              </a:ext>
            </a:extLst>
          </p:cNvPr>
          <p:cNvSpPr txBox="1"/>
          <p:nvPr/>
        </p:nvSpPr>
        <p:spPr>
          <a:xfrm>
            <a:off x="2667000" y="31623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Ed Lynes, Managing Partner, </a:t>
            </a:r>
            <a:r>
              <a:rPr lang="en-US" sz="2000" b="1" dirty="0" err="1">
                <a:latin typeface="+mj-lt"/>
                <a:hlinkClick r:id="rId7"/>
              </a:rPr>
              <a:t>Woden</a:t>
            </a:r>
            <a:endParaRPr lang="en-US" sz="20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P: 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844-GO-WODEN x505</a:t>
            </a:r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E: 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8"/>
              </a:rPr>
              <a:t>elynes@wodenworks.com</a:t>
            </a:r>
            <a:endParaRPr lang="en-US" sz="1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600" b="1" dirty="0">
                <a:latin typeface="+mj-lt"/>
              </a:rPr>
              <a:t>LinkedIn: </a:t>
            </a:r>
            <a:r>
              <a:rPr lang="en-US" sz="1600" b="1" dirty="0">
                <a:latin typeface="+mj-lt"/>
                <a:hlinkClick r:id="rId9"/>
              </a:rPr>
              <a:t>https://www.linkedin.com/in/edwardtlynes/</a:t>
            </a:r>
            <a:endParaRPr lang="en-US" sz="16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112489-58FF-7FB9-F6A5-FAFE71D3EB9D}"/>
              </a:ext>
            </a:extLst>
          </p:cNvPr>
          <p:cNvCxnSpPr/>
          <p:nvPr/>
        </p:nvCxnSpPr>
        <p:spPr bwMode="auto">
          <a:xfrm>
            <a:off x="2743200" y="2935426"/>
            <a:ext cx="5105400" cy="0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335862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E0C52-69B7-3B37-21D1-6BD1AA840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CF2BE-0D44-2574-5901-1171B1E43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6634-8117-DF68-A188-8498B128A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533400"/>
          </a:xfrm>
        </p:spPr>
        <p:txBody>
          <a:bodyPr/>
          <a:lstStyle/>
          <a:p>
            <a:r>
              <a:rPr lang="en-US" dirty="0"/>
              <a:t>OUR story is YOUR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4DA9D-025F-9257-3878-5A14E39D2999}"/>
              </a:ext>
            </a:extLst>
          </p:cNvPr>
          <p:cNvSpPr txBox="1"/>
          <p:nvPr/>
        </p:nvSpPr>
        <p:spPr>
          <a:xfrm>
            <a:off x="2951328" y="9525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+mj-lt"/>
              </a:rPr>
              <a:t>WHY?</a:t>
            </a:r>
          </a:p>
        </p:txBody>
      </p:sp>
      <p:pic>
        <p:nvPicPr>
          <p:cNvPr id="7" name="Picture 6" descr="A diagram of a mission and a target&#10;&#10;AI-generated content may be incorrect.">
            <a:extLst>
              <a:ext uri="{FF2B5EF4-FFF2-40B4-BE49-F238E27FC236}">
                <a16:creationId xmlns:a16="http://schemas.microsoft.com/office/drawing/2014/main" id="{37250352-4A23-A403-DDCC-1AF816E67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8721"/>
            <a:ext cx="6324600" cy="29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84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E8D98-D49E-760E-665B-40A6D045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8D1D2-743B-69D3-DF80-CE9F0DF7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4923"/>
            <a:ext cx="8707582" cy="48857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Warehouse decision-makers are investing in technology: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569B1-9218-87CA-42CF-481CE049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C2884-945C-E1B7-E29A-52426DDE2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533400"/>
          </a:xfrm>
        </p:spPr>
        <p:txBody>
          <a:bodyPr/>
          <a:lstStyle/>
          <a:p>
            <a:r>
              <a:rPr lang="en-US"/>
              <a:t>Budget for automation is growing...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71CE33F-B375-C4E6-6613-1A61E8F2FE3B}"/>
              </a:ext>
            </a:extLst>
          </p:cNvPr>
          <p:cNvSpPr txBox="1">
            <a:spLocks/>
          </p:cNvSpPr>
          <p:nvPr/>
        </p:nvSpPr>
        <p:spPr>
          <a:xfrm>
            <a:off x="2362200" y="1630680"/>
            <a:ext cx="6629400" cy="9906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have budget set aside for automation </a:t>
            </a:r>
            <a:b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solutions within the next year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(Zebra/Vecna Robotics)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74C0608-7ED9-07EC-86FC-2495DBEE1D96}"/>
              </a:ext>
            </a:extLst>
          </p:cNvPr>
          <p:cNvSpPr txBox="1">
            <a:spLocks/>
          </p:cNvSpPr>
          <p:nvPr/>
        </p:nvSpPr>
        <p:spPr>
          <a:xfrm>
            <a:off x="2362200" y="3087687"/>
            <a:ext cx="6629400" cy="676593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have plans to invest in technology by 2028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(Zebra)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8E20A32-4F71-A0F2-59C0-5B9DAF64367C}"/>
              </a:ext>
            </a:extLst>
          </p:cNvPr>
          <p:cNvSpPr txBox="1">
            <a:spLocks/>
          </p:cNvSpPr>
          <p:nvPr/>
        </p:nvSpPr>
        <p:spPr>
          <a:xfrm>
            <a:off x="2362200" y="4373880"/>
            <a:ext cx="6629400" cy="676593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sz="2400" kern="0">
                <a:solidFill>
                  <a:schemeClr val="accent2"/>
                </a:solidFill>
              </a:rPr>
              <a:t>say they don’t know where to start!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(Zebra)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07D272-A02A-D8EA-56A3-6AED2B90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2080"/>
            <a:ext cx="1143000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4B945A-ACBA-B567-A643-346DE46D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97480"/>
            <a:ext cx="1143000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E50895-14B0-50EA-57D1-507CB17F6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06908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56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52EDA-F3AA-031F-354D-10FD203D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4D8248-58C7-73EB-E86D-8980AE0E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073523"/>
            <a:ext cx="8707582" cy="412377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tx2">
                    <a:lumMod val="65000"/>
                    <a:lumOff val="35000"/>
                  </a:schemeClr>
                </a:solidFill>
              </a:rPr>
              <a:t>Robots can’t compete with workers in many tasks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7F200-5441-F034-C893-D9636FBB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22D9E-9F6C-AD6E-2B4F-ADA8AB69A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533400"/>
          </a:xfrm>
        </p:spPr>
        <p:txBody>
          <a:bodyPr/>
          <a:lstStyle/>
          <a:p>
            <a:r>
              <a:rPr lang="en-US" dirty="0"/>
              <a:t>...but workers are still critical: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EECD2F-3F09-E2A0-F909-9130FFC8E750}"/>
              </a:ext>
            </a:extLst>
          </p:cNvPr>
          <p:cNvSpPr txBox="1">
            <a:spLocks/>
          </p:cNvSpPr>
          <p:nvPr/>
        </p:nvSpPr>
        <p:spPr>
          <a:xfrm>
            <a:off x="2438400" y="1485901"/>
            <a:ext cx="6629400" cy="685799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Robots “fail at targeted picking” </a:t>
            </a:r>
            <a:br>
              <a:rPr lang="en-US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are “too slow for stacking” </a:t>
            </a:r>
            <a:r>
              <a:rPr lang="en-US" sz="900" kern="0" cap="all" spc="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(amazon/</a:t>
            </a:r>
            <a:r>
              <a:rPr lang="en-US" sz="900" kern="0" cap="all" spc="1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dhl</a:t>
            </a:r>
            <a:r>
              <a:rPr lang="en-US" sz="900" kern="0" cap="all" spc="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AA0EA47-9A5D-B3A6-53E6-A6B24555B8EC}"/>
              </a:ext>
            </a:extLst>
          </p:cNvPr>
          <p:cNvSpPr txBox="1">
            <a:spLocks/>
          </p:cNvSpPr>
          <p:nvPr/>
        </p:nvSpPr>
        <p:spPr>
          <a:xfrm>
            <a:off x="2438400" y="2171700"/>
            <a:ext cx="6629400" cy="6858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“Robots struggle to master skills humans </a:t>
            </a:r>
            <a:br>
              <a:rPr lang="en-US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can do without much trouble”</a:t>
            </a:r>
            <a:r>
              <a:rPr lang="en-US" sz="900" kern="0" cap="all" spc="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900" kern="0" cap="all" spc="1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ny</a:t>
            </a:r>
            <a:r>
              <a:rPr lang="en-US" sz="900" kern="0" cap="all" spc="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times)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6550A51-7D0A-6671-7B79-85AC5B1AD9FC}"/>
              </a:ext>
            </a:extLst>
          </p:cNvPr>
          <p:cNvSpPr txBox="1">
            <a:spLocks/>
          </p:cNvSpPr>
          <p:nvPr/>
        </p:nvSpPr>
        <p:spPr>
          <a:xfrm>
            <a:off x="360218" y="3130923"/>
            <a:ext cx="8707582" cy="412377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kern="0">
                <a:solidFill>
                  <a:schemeClr val="tx2">
                    <a:lumMod val="65000"/>
                    <a:lumOff val="35000"/>
                  </a:schemeClr>
                </a:solidFill>
              </a:rPr>
              <a:t>Robots and humans perform well side by side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D58B159-498B-9131-12DD-B84E688D429D}"/>
              </a:ext>
            </a:extLst>
          </p:cNvPr>
          <p:cNvSpPr txBox="1">
            <a:spLocks/>
          </p:cNvSpPr>
          <p:nvPr/>
        </p:nvSpPr>
        <p:spPr>
          <a:xfrm>
            <a:off x="2438400" y="3543301"/>
            <a:ext cx="6629400" cy="685799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Amazon invested in robots while doubling employee count in fulfillment centers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(ny times)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C39CBAC-CC05-16BA-6478-72D296FDA4A7}"/>
              </a:ext>
            </a:extLst>
          </p:cNvPr>
          <p:cNvSpPr txBox="1">
            <a:spLocks/>
          </p:cNvSpPr>
          <p:nvPr/>
        </p:nvSpPr>
        <p:spPr>
          <a:xfrm>
            <a:off x="2438400" y="4229100"/>
            <a:ext cx="6629400" cy="6858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Robots work well alongside human pickers, transporting goods to the packaging station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(dhl)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E89A6-FB65-6208-EBFF-D107CB95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62100"/>
            <a:ext cx="1295400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5AEC9-9BC7-96FC-53AE-75A93B99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195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30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6854E-E248-D5FD-FBF1-3CEBD33A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57EF5-55D3-4922-0FAB-C627F048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1123"/>
            <a:ext cx="8707582" cy="48857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worker productivity and retention is key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761B2-67B2-F01B-B954-917C23131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3F254-D9FA-0020-9FAA-AF0BB39BD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533400"/>
          </a:xfrm>
        </p:spPr>
        <p:txBody>
          <a:bodyPr/>
          <a:lstStyle/>
          <a:p>
            <a:r>
              <a:rPr lang="en-US"/>
              <a:t>The future is hybrid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69BF05-BF8A-CF8F-1E76-D133529225B8}"/>
              </a:ext>
            </a:extLst>
          </p:cNvPr>
          <p:cNvSpPr txBox="1">
            <a:spLocks/>
          </p:cNvSpPr>
          <p:nvPr/>
        </p:nvSpPr>
        <p:spPr>
          <a:xfrm>
            <a:off x="2438400" y="2100103"/>
            <a:ext cx="6629400" cy="9906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of decision-makers agree that more technology </a:t>
            </a:r>
          </a:p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helps workers meet productivity goals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(Zebra)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E009382-B9B9-7925-2133-0859092DFF6D}"/>
              </a:ext>
            </a:extLst>
          </p:cNvPr>
          <p:cNvSpPr txBox="1">
            <a:spLocks/>
          </p:cNvSpPr>
          <p:nvPr/>
        </p:nvSpPr>
        <p:spPr>
          <a:xfrm>
            <a:off x="2438400" y="3467100"/>
            <a:ext cx="6629400" cy="990600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of workers feel more valued when employers</a:t>
            </a:r>
            <a:b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kern="0">
                <a:solidFill>
                  <a:schemeClr val="tx2">
                    <a:lumMod val="50000"/>
                    <a:lumOff val="50000"/>
                  </a:schemeClr>
                </a:solidFill>
              </a:rPr>
              <a:t>provide technology to help them do their work </a:t>
            </a:r>
            <a:r>
              <a:rPr lang="en-US" sz="900" kern="0" cap="all" spc="100">
                <a:solidFill>
                  <a:schemeClr val="tx2">
                    <a:lumMod val="50000"/>
                    <a:lumOff val="50000"/>
                  </a:schemeClr>
                </a:solidFill>
              </a:rPr>
              <a:t>(Zebra)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41F2E-B4DA-998C-1CCD-E04453A4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90700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0377C-C822-49EF-5A53-5B1E94CC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38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1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0BDD-D1BF-9B0F-5DA3-CAA232231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2F51C-8FB4-4527-255D-A71C7D0D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4301F-E839-635E-9C80-71E94602F6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4300"/>
            <a:ext cx="5791200" cy="533400"/>
          </a:xfrm>
        </p:spPr>
        <p:txBody>
          <a:bodyPr/>
          <a:lstStyle/>
          <a:p>
            <a:r>
              <a:rPr lang="en-US" dirty="0"/>
              <a:t>The Human Element of Automation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0DF9E5E-31E7-57D2-A95F-CF010097C5A9}"/>
              </a:ext>
            </a:extLst>
          </p:cNvPr>
          <p:cNvSpPr txBox="1">
            <a:spLocks/>
          </p:cNvSpPr>
          <p:nvPr/>
        </p:nvSpPr>
        <p:spPr>
          <a:xfrm>
            <a:off x="3429000" y="1719102"/>
            <a:ext cx="5562600" cy="2433798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484118" indent="-18650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746018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043632" indent="-14814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342570" indent="-14814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EA84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298433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596865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895298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193732" algn="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en-US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Taps into growing automation budgets</a:t>
            </a:r>
          </a:p>
          <a:p>
            <a:pPr>
              <a:spcBef>
                <a:spcPts val="900"/>
              </a:spcBef>
            </a:pPr>
            <a:r>
              <a:rPr lang="en-US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An easy automation entry-point and a bridge to the future</a:t>
            </a:r>
          </a:p>
          <a:p>
            <a:pPr>
              <a:spcBef>
                <a:spcPts val="900"/>
              </a:spcBef>
            </a:pPr>
            <a:r>
              <a:rPr lang="en-US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Adds value at every stage of automation</a:t>
            </a:r>
          </a:p>
          <a:p>
            <a:pPr>
              <a:spcBef>
                <a:spcPts val="900"/>
              </a:spcBef>
            </a:pPr>
            <a:r>
              <a:rPr lang="en-US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Low cost/high impact</a:t>
            </a:r>
          </a:p>
          <a:p>
            <a:pPr>
              <a:spcBef>
                <a:spcPts val="900"/>
              </a:spcBef>
            </a:pPr>
            <a:r>
              <a:rPr lang="en-US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Immediate ROI</a:t>
            </a:r>
            <a:endParaRPr lang="en-US" sz="900" b="1" kern="0" cap="all" spc="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4B920-160A-0C95-C72C-F3A6C5A0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3085"/>
            <a:ext cx="3200400" cy="4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05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2DAA91-28E9-5122-510C-F6D3B81E7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800" y="691235"/>
            <a:ext cx="4232826" cy="19070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447D0-3686-7694-237A-3F95F622AC83}"/>
              </a:ext>
            </a:extLst>
          </p:cNvPr>
          <p:cNvSpPr txBox="1"/>
          <p:nvPr/>
        </p:nvSpPr>
        <p:spPr>
          <a:xfrm>
            <a:off x="-158408" y="5067300"/>
            <a:ext cx="8388008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computer desk with a monitor and a keyboard&#10;&#10;AI-generated content may be incorrect.">
            <a:extLst>
              <a:ext uri="{FF2B5EF4-FFF2-40B4-BE49-F238E27FC236}">
                <a16:creationId xmlns:a16="http://schemas.microsoft.com/office/drawing/2014/main" id="{629F6E53-E116-5512-39AB-52B16C964C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91" b="3414"/>
          <a:stretch/>
        </p:blipFill>
        <p:spPr>
          <a:xfrm>
            <a:off x="6117716" y="2400300"/>
            <a:ext cx="2397497" cy="3124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55B99-96A2-B914-065F-57494A3D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C6A74-6AF0-5E08-11B3-8522A9321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69635"/>
            <a:ext cx="5791200" cy="495300"/>
          </a:xfrm>
        </p:spPr>
        <p:txBody>
          <a:bodyPr/>
          <a:lstStyle/>
          <a:p>
            <a:r>
              <a:rPr lang="en-US" dirty="0"/>
              <a:t>Arm the Warehouse Athlete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33BB31-BBB1-BE4E-AA9B-00A011DBC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2198023"/>
            <a:ext cx="2638425" cy="1651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45D85-BE71-31A0-DC4C-921378A3E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889" y="776778"/>
            <a:ext cx="2500313" cy="1209402"/>
          </a:xfrm>
          <a:prstGeom prst="rect">
            <a:avLst/>
          </a:prstGeom>
        </p:spPr>
      </p:pic>
      <p:pic>
        <p:nvPicPr>
          <p:cNvPr id="1026" name="Picture 2" descr="Drones with barcode scanners - Scanbot SDK">
            <a:extLst>
              <a:ext uri="{FF2B5EF4-FFF2-40B4-BE49-F238E27FC236}">
                <a16:creationId xmlns:a16="http://schemas.microsoft.com/office/drawing/2014/main" id="{552E1A80-0B17-24EE-B26C-734E44230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6" t="19619" r="18756"/>
          <a:stretch/>
        </p:blipFill>
        <p:spPr bwMode="auto">
          <a:xfrm flipH="1">
            <a:off x="2481986" y="776778"/>
            <a:ext cx="3537814" cy="32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5A20AA-CCF8-A9E9-0DA4-4E6ACFB7A8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2833" y="3881995"/>
            <a:ext cx="4179798" cy="17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6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89E8A-B1CF-B6E6-8B3E-FC2AD6533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612" y="114300"/>
            <a:ext cx="7772400" cy="495300"/>
          </a:xfrm>
        </p:spPr>
        <p:txBody>
          <a:bodyPr/>
          <a:lstStyle/>
          <a:p>
            <a:r>
              <a:rPr lang="en-US" dirty="0"/>
              <a:t>Show me the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467BB-F777-490A-0DE2-609A273A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b="20667"/>
          <a:stretch/>
        </p:blipFill>
        <p:spPr>
          <a:xfrm>
            <a:off x="114300" y="1562100"/>
            <a:ext cx="8915400" cy="318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7F538-AE6E-2147-1A2B-F2A4675C0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b="68551"/>
          <a:stretch/>
        </p:blipFill>
        <p:spPr>
          <a:xfrm>
            <a:off x="5638800" y="800100"/>
            <a:ext cx="11905567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341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B74A3-C0CC-468E-B8CD-6E7EB0B3F495}"/>
              </a:ext>
            </a:extLst>
          </p:cNvPr>
          <p:cNvSpPr txBox="1"/>
          <p:nvPr/>
        </p:nvSpPr>
        <p:spPr>
          <a:xfrm>
            <a:off x="-228600" y="4991100"/>
            <a:ext cx="8382000" cy="990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41912C-AE01-7438-0177-9163E188A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59E47-F824-2D45-AAE6-70466FB2AD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FDE9A-6E78-15FC-68BE-2D9D4A9BB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100240"/>
            <a:ext cx="5791200" cy="495300"/>
          </a:xfrm>
        </p:spPr>
        <p:txBody>
          <a:bodyPr/>
          <a:lstStyle/>
          <a:p>
            <a:r>
              <a:rPr lang="en-US" dirty="0"/>
              <a:t>Impact direct labor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C73CC9-4C9E-C6D7-0498-62648BFE0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71574"/>
            <a:ext cx="6224915" cy="4314825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C3619D-9D3A-842B-C0AE-4999584A02E8}"/>
              </a:ext>
            </a:extLst>
          </p:cNvPr>
          <p:cNvCxnSpPr/>
          <p:nvPr/>
        </p:nvCxnSpPr>
        <p:spPr bwMode="auto">
          <a:xfrm>
            <a:off x="152400" y="2826657"/>
            <a:ext cx="7620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62AB3F-C3BB-6B13-0795-CF9C3FCFB40B}"/>
              </a:ext>
            </a:extLst>
          </p:cNvPr>
          <p:cNvSpPr txBox="1"/>
          <p:nvPr/>
        </p:nvSpPr>
        <p:spPr>
          <a:xfrm>
            <a:off x="1676400" y="69073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Without Carts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0D92C-45C8-6C3F-97A4-E181907F9D15}"/>
              </a:ext>
            </a:extLst>
          </p:cNvPr>
          <p:cNvSpPr txBox="1"/>
          <p:nvPr/>
        </p:nvSpPr>
        <p:spPr>
          <a:xfrm>
            <a:off x="5105400" y="676274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With Carts</a:t>
            </a:r>
          </a:p>
        </p:txBody>
      </p:sp>
    </p:spTree>
    <p:extLst>
      <p:ext uri="{BB962C8B-B14F-4D97-AF65-F5344CB8AC3E}">
        <p14:creationId xmlns:p14="http://schemas.microsoft.com/office/powerpoint/2010/main" val="204341440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Newcastle Theme">
      <a:dk1>
        <a:srgbClr val="42423B"/>
      </a:dk1>
      <a:lt1>
        <a:srgbClr val="FFFFFF"/>
      </a:lt1>
      <a:dk2>
        <a:srgbClr val="000000"/>
      </a:dk2>
      <a:lt2>
        <a:srgbClr val="DADAD2"/>
      </a:lt2>
      <a:accent1>
        <a:srgbClr val="5EA9B2"/>
      </a:accent1>
      <a:accent2>
        <a:srgbClr val="49A842"/>
      </a:accent2>
      <a:accent3>
        <a:srgbClr val="FFFFFF"/>
      </a:accent3>
      <a:accent4>
        <a:srgbClr val="F79415"/>
      </a:accent4>
      <a:accent5>
        <a:srgbClr val="E2BA53"/>
      </a:accent5>
      <a:accent6>
        <a:srgbClr val="2D2D8A"/>
      </a:accent6>
      <a:hlink>
        <a:srgbClr val="49A90E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1292553830D4A9A7B880D5D3A43C1" ma:contentTypeVersion="12" ma:contentTypeDescription="Create a new document." ma:contentTypeScope="" ma:versionID="bcbe86aee54c65b0e5a08679d18be0a7">
  <xsd:schema xmlns:xsd="http://www.w3.org/2001/XMLSchema" xmlns:xs="http://www.w3.org/2001/XMLSchema" xmlns:p="http://schemas.microsoft.com/office/2006/metadata/properties" xmlns:ns2="e30abfd4-6210-4654-a95c-1134cd909798" xmlns:ns3="669c8b82-d703-4944-ac5e-d3886eef8cca" targetNamespace="http://schemas.microsoft.com/office/2006/metadata/properties" ma:root="true" ma:fieldsID="ed087de4c99d953d00f0e199b1c00d7b" ns2:_="" ns3:_="">
    <xsd:import namespace="e30abfd4-6210-4654-a95c-1134cd909798"/>
    <xsd:import namespace="669c8b82-d703-4944-ac5e-d3886eef8c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bfd4-6210-4654-a95c-1134cd9097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665d5c94-2dd4-4763-8ffa-49988dc38a25}" ma:internalName="TaxCatchAll" ma:showField="CatchAllData" ma:web="e30abfd4-6210-4654-a95c-1134cd9097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c8b82-d703-4944-ac5e-d3886eef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f444b4d-1ad3-419e-8cbe-917790965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30abfd4-6210-4654-a95c-1134cd909798">D3CSN67DAMJY-730383668-47233</_dlc_DocId>
    <lcf76f155ced4ddcb4097134ff3c332f xmlns="669c8b82-d703-4944-ac5e-d3886eef8cca">
      <Terms xmlns="http://schemas.microsoft.com/office/infopath/2007/PartnerControls"/>
    </lcf76f155ced4ddcb4097134ff3c332f>
    <TaxCatchAll xmlns="e30abfd4-6210-4654-a95c-1134cd909798" xsi:nil="true"/>
    <_dlc_DocIdUrl xmlns="e30abfd4-6210-4654-a95c-1134cd909798">
      <Url>https://newcastlesystemsinc.sharepoint.com/sites/FAMARKETING/_layouts/15/DocIdRedir.aspx?ID=D3CSN67DAMJY-730383668-47233</Url>
      <Description>D3CSN67DAMJY-730383668-47233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9DB1BCF-623A-4B75-913D-29FE53007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bfd4-6210-4654-a95c-1134cd909798"/>
    <ds:schemaRef ds:uri="669c8b82-d703-4944-ac5e-d3886eef8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18C199-29BB-4A42-A6D3-EADD687E46F1}">
  <ds:schemaRefs>
    <ds:schemaRef ds:uri="http://schemas.microsoft.com/office/2006/metadata/properties"/>
    <ds:schemaRef ds:uri="http://schemas.microsoft.com/office/infopath/2007/PartnerControls"/>
    <ds:schemaRef ds:uri="b95bcb2a-d757-42d8-b6b6-78e0e71cbada"/>
    <ds:schemaRef ds:uri="c10ffe5d-10c7-4e6e-bf04-32933e5d99ea"/>
    <ds:schemaRef ds:uri="e30abfd4-6210-4654-a95c-1134cd909798"/>
    <ds:schemaRef ds:uri="669c8b82-d703-4944-ac5e-d3886eef8cca"/>
  </ds:schemaRefs>
</ds:datastoreItem>
</file>

<file path=customXml/itemProps3.xml><?xml version="1.0" encoding="utf-8"?>
<ds:datastoreItem xmlns:ds="http://schemas.openxmlformats.org/officeDocument/2006/customXml" ds:itemID="{20E0E60E-F78A-4F93-96B4-DA6E52AE160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F2C1254-B98D-4F55-8E10-A02EFD9F86C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26209</TotalTime>
  <Pages>0</Pages>
  <Words>569</Words>
  <Characters>0</Characters>
  <Application>Microsoft Office PowerPoint</Application>
  <PresentationFormat>On-screen Show (16:10)</PresentationFormat>
  <Lines>0</Lines>
  <Paragraphs>109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Gill Sans</vt:lpstr>
      <vt:lpstr>Gotham-Medium</vt:lpstr>
      <vt:lpstr>Helvetica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RECAP 2013 COMPANY GOALS</dc:title>
  <dc:creator>Christine</dc:creator>
  <cp:lastModifiedBy>Christine Wheeler</cp:lastModifiedBy>
  <cp:revision>675</cp:revision>
  <dcterms:modified xsi:type="dcterms:W3CDTF">2025-04-25T18:59:53Z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0x010100A3E1292553830D4A9A7B880D5D3A43C1</vt:lpwstr>
  </property>
  <property fmtid="{D5CDD505-2E9C-101B-9397-08002B2CF9AE}" pid="3" name="MediaServiceImageTags">
    <vt:lpwstr/>
  </property>
  <property fmtid="{D5CDD505-2E9C-101B-9397-08002B2CF9AE}" pid="4" name="_dlc_DocIdItemGuid">
    <vt:lpwstr>fb27f5f3-8664-4f70-9c10-afcc6aed983e</vt:lpwstr>
  </property>
</Properties>
</file>